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67" r:id="rId3"/>
    <p:sldId id="271" r:id="rId4"/>
    <p:sldId id="269" r:id="rId5"/>
    <p:sldId id="274" r:id="rId6"/>
    <p:sldId id="275" r:id="rId7"/>
    <p:sldId id="270" r:id="rId8"/>
    <p:sldId id="272" r:id="rId9"/>
    <p:sldId id="268" r:id="rId10"/>
    <p:sldId id="273" r:id="rId11"/>
    <p:sldId id="277" r:id="rId12"/>
    <p:sldId id="278" r:id="rId13"/>
    <p:sldId id="287" r:id="rId14"/>
    <p:sldId id="279" r:id="rId15"/>
    <p:sldId id="280" r:id="rId16"/>
    <p:sldId id="281" r:id="rId17"/>
    <p:sldId id="282" r:id="rId18"/>
    <p:sldId id="288" r:id="rId19"/>
    <p:sldId id="283" r:id="rId20"/>
    <p:sldId id="260" r:id="rId21"/>
    <p:sldId id="263" r:id="rId22"/>
    <p:sldId id="264" r:id="rId23"/>
    <p:sldId id="262" r:id="rId24"/>
    <p:sldId id="276" r:id="rId25"/>
    <p:sldId id="261" r:id="rId26"/>
    <p:sldId id="292" r:id="rId27"/>
    <p:sldId id="293" r:id="rId28"/>
    <p:sldId id="284" r:id="rId29"/>
    <p:sldId id="285" r:id="rId30"/>
    <p:sldId id="291" r:id="rId31"/>
    <p:sldId id="286" r:id="rId32"/>
    <p:sldId id="289" r:id="rId33"/>
    <p:sldId id="290" r:id="rId34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DDC7C-2D87-4031-9DBD-6F8449FC6FB2}" type="datetimeFigureOut">
              <a:rPr lang="hu-HU" smtClean="0"/>
              <a:t>2019.11.28.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FECC5-150C-4466-9044-666896C0D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8230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61EB92-90DE-4BF2-B683-4D26BD730128}" type="datetimeFigureOut">
              <a:rPr lang="hu-HU"/>
              <a:pPr/>
              <a:t>2019.11.28.</a:t>
            </a:fld>
            <a:endParaRPr lang="hu-H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DFC5BD-36DC-4F00-BA99-7B98820D57BF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5981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E2799-C8A4-4EE5-B1F0-7EDF2137DD2B}" type="datetimeFigureOut">
              <a:rPr lang="hu-HU"/>
              <a:pPr>
                <a:defRPr/>
              </a:pPr>
              <a:t>2019.11.28.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B9990-9A24-4321-B2C6-911FDD7AFE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F35A-14FD-4DC1-BBF7-C1AAEFE4C6B6}" type="datetimeFigureOut">
              <a:rPr lang="hu-HU"/>
              <a:pPr>
                <a:defRPr/>
              </a:pPr>
              <a:t>2019.11.28.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EF5D-C812-481B-A0B0-D299C4CE87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889D7-0B45-427B-884B-0B0FA1DE5751}" type="datetimeFigureOut">
              <a:rPr lang="hu-HU"/>
              <a:pPr>
                <a:defRPr/>
              </a:pPr>
              <a:t>2019.11.28.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2D5A-3779-47FC-9FB9-92ABC127F6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819C6-FC5B-4D9B-88A0-F8CFBBE07F69}" type="datetimeFigureOut">
              <a:rPr lang="hu-HU"/>
              <a:pPr>
                <a:defRPr/>
              </a:pPr>
              <a:t>2019.11.28.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8A5B8-1359-4AB3-8796-52F4066DCB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7F2C3-490F-4E4A-BA46-B5362F24579C}" type="datetimeFigureOut">
              <a:rPr lang="hu-HU"/>
              <a:pPr>
                <a:defRPr/>
              </a:pPr>
              <a:t>2019.11.28.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1BB0C-7AD0-4B3E-854C-56E9F7AB21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B4D3E-DDB5-4C69-93E7-65A2A4725050}" type="datetimeFigureOut">
              <a:rPr lang="hu-HU"/>
              <a:pPr>
                <a:defRPr/>
              </a:pPr>
              <a:t>2019.11.28.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6FC38-72F3-487D-A58A-8FB57C85700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8F2D-0714-42BF-BE4C-8808AEDB0B10}" type="datetimeFigureOut">
              <a:rPr lang="hu-HU"/>
              <a:pPr>
                <a:defRPr/>
              </a:pPr>
              <a:t>2019.11.28.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F707-5C8A-4105-8074-E7C5FE70A9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09223-A4E5-4EE8-8EDE-E699B08AC7B4}" type="datetimeFigureOut">
              <a:rPr lang="hu-HU"/>
              <a:pPr>
                <a:defRPr/>
              </a:pPr>
              <a:t>2019.11.28.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6CA4E-04F3-4C7D-88A2-D6A8B17F17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CD365-1202-4E9B-82D0-FA05551B6F27}" type="datetimeFigureOut">
              <a:rPr lang="hu-HU"/>
              <a:pPr>
                <a:defRPr/>
              </a:pPr>
              <a:t>2019.11.28.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9F02-1768-40CB-A7DF-E7244EFA57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2E814-1AC5-4B96-86B7-175A98C04A26}" type="datetimeFigureOut">
              <a:rPr lang="hu-HU"/>
              <a:pPr>
                <a:defRPr/>
              </a:pPr>
              <a:t>2019.11.28.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B24D-48B4-4BF8-A608-BB77BD755E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CC3E3-5FD6-4AC9-A3A5-31E23F40B60D}" type="datetimeFigureOut">
              <a:rPr lang="hu-HU"/>
              <a:pPr>
                <a:defRPr/>
              </a:pPr>
              <a:t>2019.11.28.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00818-C93D-488E-B93D-E763814D02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F8FF5D-B53F-4749-9FB3-765C37AB29F8}" type="datetimeFigureOut">
              <a:rPr lang="hu-HU"/>
              <a:pPr>
                <a:defRPr/>
              </a:pPr>
              <a:t>2019.11.28.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1B117C-A268-4CDE-B6F7-46077B24B5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hu-HU" sz="3600" dirty="0" smtClean="0"/>
              <a:t>Gazdaságpolitika</a:t>
            </a:r>
            <a:br>
              <a:rPr lang="hu-HU" sz="3600" dirty="0" smtClean="0"/>
            </a:br>
            <a:r>
              <a:rPr lang="hu-HU" sz="3600" dirty="0" smtClean="0"/>
              <a:t>17. </a:t>
            </a:r>
            <a:r>
              <a:rPr lang="hu-HU" sz="3600" dirty="0" err="1" smtClean="0"/>
              <a:t>ea</a:t>
            </a:r>
            <a:r>
              <a:rPr lang="hu-HU" sz="3600" dirty="0" smtClean="0"/>
              <a:t>.</a:t>
            </a:r>
            <a:br>
              <a:rPr lang="hu-HU" sz="3600" dirty="0" smtClean="0"/>
            </a:br>
            <a:endParaRPr lang="hu-HU" sz="3600" dirty="0" smtClean="0"/>
          </a:p>
        </p:txBody>
      </p:sp>
      <p:sp>
        <p:nvSpPr>
          <p:cNvPr id="14339" name="Alcím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hu-HU" b="1" dirty="0" smtClean="0"/>
              <a:t>Magyar gazdaságpolitika a rendszerváltás után 2.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hu-HU" b="1" dirty="0" smtClean="0"/>
              <a:t>A 2010 utáni korszak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Kép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660003" cy="4896544"/>
          </a:xfrm>
          <a:prstGeom prst="rect">
            <a:avLst/>
          </a:prstGeom>
        </p:spPr>
      </p:pic>
      <p:sp>
        <p:nvSpPr>
          <p:cNvPr id="62" name="Szövegdoboz 61"/>
          <p:cNvSpPr txBox="1"/>
          <p:nvPr/>
        </p:nvSpPr>
        <p:spPr>
          <a:xfrm>
            <a:off x="899592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A folyó fizetési mérleg és a külkereskedelmi mérleg alakulása a GDP</a:t>
            </a:r>
          </a:p>
          <a:p>
            <a:r>
              <a:rPr lang="hu-HU"/>
              <a:t>százalékában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611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Kezdeti intézkedések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költségvetés egyenlegének javítása (először próbálkoztak a nagyobb hiányért az EU-nál):</a:t>
            </a:r>
          </a:p>
          <a:p>
            <a:r>
              <a:rPr lang="hu-HU" dirty="0" smtClean="0"/>
              <a:t>Magán nyugdíjpénztárak beolvasztása</a:t>
            </a:r>
          </a:p>
          <a:p>
            <a:r>
              <a:rPr lang="hu-HU" dirty="0" smtClean="0"/>
              <a:t>+ a rokkant és korkedvezményes nyugdíjak elvétele</a:t>
            </a:r>
          </a:p>
          <a:p>
            <a:r>
              <a:rPr lang="hu-HU" dirty="0" smtClean="0"/>
              <a:t>Különadók bevezetése</a:t>
            </a:r>
          </a:p>
          <a:p>
            <a:r>
              <a:rPr lang="hu-HU" dirty="0" smtClean="0"/>
              <a:t>Forráskivonás az egészségügyből és az oktatásból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255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intézkedések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/>
          <a:lstStyle/>
          <a:p>
            <a:r>
              <a:rPr lang="hu-HU" sz="2800" dirty="0" smtClean="0"/>
              <a:t>Egykulcsos adó bevezetése és ÁFA emelés</a:t>
            </a:r>
          </a:p>
          <a:p>
            <a:r>
              <a:rPr lang="hu-HU" sz="2800" dirty="0" smtClean="0"/>
              <a:t>Oktatás átszervezése …</a:t>
            </a:r>
          </a:p>
          <a:p>
            <a:r>
              <a:rPr lang="hu-HU" sz="2800" dirty="0" smtClean="0"/>
              <a:t>Hazai tulajdon növelése a kulcságazatokba (közművek, pénzügyi szektor, energiaszektor)</a:t>
            </a:r>
            <a:endParaRPr lang="hu-HU" sz="2800" dirty="0"/>
          </a:p>
          <a:p>
            <a:r>
              <a:rPr lang="hu-HU" sz="2800" dirty="0" smtClean="0"/>
              <a:t>„Keleti nyitás”: kereskedőházak létesítése</a:t>
            </a:r>
          </a:p>
          <a:p>
            <a:r>
              <a:rPr lang="hu-HU" sz="2800" dirty="0" smtClean="0"/>
              <a:t> Hazai </a:t>
            </a:r>
            <a:r>
              <a:rPr lang="hu-HU" sz="2800" dirty="0"/>
              <a:t>vállalatok helyzetbe </a:t>
            </a:r>
            <a:r>
              <a:rPr lang="hu-HU" sz="2800" dirty="0" smtClean="0"/>
              <a:t>hozása: adóterhelés csökkentése (</a:t>
            </a:r>
            <a:r>
              <a:rPr lang="de-DE" sz="2800" dirty="0" err="1"/>
              <a:t>kkv</a:t>
            </a:r>
            <a:r>
              <a:rPr lang="de-DE" sz="2800" dirty="0"/>
              <a:t>-k </a:t>
            </a:r>
            <a:r>
              <a:rPr lang="de-DE" sz="2800" dirty="0" smtClean="0"/>
              <a:t>ad</a:t>
            </a:r>
            <a:r>
              <a:rPr lang="hu-HU" sz="2800" dirty="0" smtClean="0"/>
              <a:t>ó</a:t>
            </a:r>
            <a:r>
              <a:rPr lang="de-DE" sz="2800" dirty="0" err="1" smtClean="0"/>
              <a:t>terhel</a:t>
            </a:r>
            <a:r>
              <a:rPr lang="hu-HU" sz="2800" dirty="0" smtClean="0"/>
              <a:t>é</a:t>
            </a:r>
            <a:r>
              <a:rPr lang="de-DE" sz="2800" dirty="0" smtClean="0"/>
              <a:t>se </a:t>
            </a:r>
            <a:r>
              <a:rPr lang="de-DE" sz="2800" dirty="0"/>
              <a:t>2010 es 2015 </a:t>
            </a:r>
            <a:r>
              <a:rPr lang="de-DE" sz="2800" dirty="0" smtClean="0"/>
              <a:t>k</a:t>
            </a:r>
            <a:r>
              <a:rPr lang="hu-HU" sz="2800" dirty="0" smtClean="0"/>
              <a:t>ö</a:t>
            </a:r>
            <a:r>
              <a:rPr lang="de-DE" sz="2800" dirty="0" smtClean="0"/>
              <a:t>z</a:t>
            </a:r>
            <a:r>
              <a:rPr lang="hu-HU" sz="2800" dirty="0" smtClean="0"/>
              <a:t>ö</a:t>
            </a:r>
            <a:r>
              <a:rPr lang="de-DE" sz="2800" dirty="0" err="1" smtClean="0"/>
              <a:t>tt</a:t>
            </a:r>
            <a:r>
              <a:rPr lang="de-DE" sz="2800" dirty="0" smtClean="0"/>
              <a:t> 57,5</a:t>
            </a:r>
            <a:r>
              <a:rPr lang="hu-HU" sz="2800" dirty="0" smtClean="0"/>
              <a:t> %-ról 48,4—</a:t>
            </a:r>
            <a:r>
              <a:rPr lang="hu-HU" sz="2800" dirty="0" err="1" smtClean="0"/>
              <a:t>ra</a:t>
            </a:r>
            <a:r>
              <a:rPr lang="hu-HU" sz="2800" dirty="0" smtClean="0"/>
              <a:t> csökkent</a:t>
            </a:r>
          </a:p>
          <a:p>
            <a:r>
              <a:rPr lang="hu-HU" sz="2800" dirty="0" smtClean="0"/>
              <a:t>EU-s források hatékonyabb lehívása, felhasználása (?)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565504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://makronom.mandiner.hu/gallery/negyes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280920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546573" y="70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/>
              <a:t>Az átlagos középvállalatok teljes hozzáadott értékére rakódó adóterhelés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8464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Monetáris politika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Jelentős kamatcsökkentés </a:t>
            </a:r>
          </a:p>
          <a:p>
            <a:r>
              <a:rPr lang="hu-HU" dirty="0" smtClean="0"/>
              <a:t>→ költségvetés kamatkiadásainak csökkenése</a:t>
            </a:r>
          </a:p>
          <a:p>
            <a:r>
              <a:rPr lang="hu-HU" dirty="0" smtClean="0"/>
              <a:t>→ beruházás ösztönzés</a:t>
            </a:r>
          </a:p>
          <a:p>
            <a:r>
              <a:rPr lang="hu-HU" dirty="0" err="1" smtClean="0"/>
              <a:t>Növekedesi</a:t>
            </a:r>
            <a:r>
              <a:rPr lang="hu-HU" dirty="0" smtClean="0"/>
              <a:t> Hitelprogram </a:t>
            </a:r>
            <a:r>
              <a:rPr lang="hu-HU" dirty="0"/>
              <a:t>(MNB NHP</a:t>
            </a:r>
            <a:r>
              <a:rPr lang="hu-HU" dirty="0" smtClean="0"/>
              <a:t>): a </a:t>
            </a:r>
            <a:r>
              <a:rPr lang="hu-HU" dirty="0"/>
              <a:t>magyar kkv-k </a:t>
            </a:r>
            <a:r>
              <a:rPr lang="hu-HU" dirty="0" smtClean="0"/>
              <a:t>2,5%-os kamat </a:t>
            </a:r>
            <a:r>
              <a:rPr lang="hu-HU" dirty="0"/>
              <a:t>mellett </a:t>
            </a:r>
            <a:r>
              <a:rPr lang="hu-HU" dirty="0" smtClean="0"/>
              <a:t>juthatnak </a:t>
            </a:r>
            <a:r>
              <a:rPr lang="pl-PL" dirty="0" smtClean="0"/>
              <a:t>hitelekhez</a:t>
            </a:r>
            <a:r>
              <a:rPr lang="pl-PL" dirty="0"/>
              <a:t>. </a:t>
            </a:r>
            <a:endParaRPr lang="pl-PL" dirty="0" smtClean="0"/>
          </a:p>
          <a:p>
            <a:r>
              <a:rPr lang="hu-HU" dirty="0" smtClean="0"/>
              <a:t>→ beruházások növekedése</a:t>
            </a:r>
          </a:p>
          <a:p>
            <a:r>
              <a:rPr lang="hu-HU" dirty="0" smtClean="0"/>
              <a:t>→ </a:t>
            </a:r>
            <a:r>
              <a:rPr lang="hu-HU" dirty="0" err="1" smtClean="0"/>
              <a:t>kb</a:t>
            </a:r>
            <a:r>
              <a:rPr lang="hu-HU" dirty="0" smtClean="0"/>
              <a:t> 1%-os növekedési hatás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9118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d3knx7v8i1y46b.cloudfront.net/2018/03/ferke15-730x16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848872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70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d3knx7v8i1y46b.cloudfront.net/2018/03/ferke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992887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395536" y="188640"/>
            <a:ext cx="806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/>
              <a:t>Kamatkiadás Magyarországon a GDP százalékában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9766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Foglalkoztatás növekedése</a:t>
            </a:r>
          </a:p>
          <a:p>
            <a:r>
              <a:rPr lang="hu-HU" dirty="0" smtClean="0"/>
              <a:t>Munkanélküliség csökkenése</a:t>
            </a:r>
          </a:p>
          <a:p>
            <a:r>
              <a:rPr lang="hu-HU" dirty="0" smtClean="0"/>
              <a:t>Gazdasági növekedés</a:t>
            </a:r>
          </a:p>
          <a:p>
            <a:r>
              <a:rPr lang="hu-HU" dirty="0" smtClean="0"/>
              <a:t>Reálbérek növekedése</a:t>
            </a:r>
          </a:p>
          <a:p>
            <a:r>
              <a:rPr lang="hu-HU" dirty="0" smtClean="0"/>
              <a:t>Jó </a:t>
            </a:r>
            <a:r>
              <a:rPr lang="hu-HU" dirty="0" err="1" smtClean="0"/>
              <a:t>makroszámok</a:t>
            </a:r>
            <a:r>
              <a:rPr lang="hu-HU" dirty="0" smtClean="0"/>
              <a:t>: költségvetés, </a:t>
            </a:r>
            <a:r>
              <a:rPr lang="hu-HU" b="1" dirty="0" smtClean="0"/>
              <a:t>államadósság (külföldi erősen csökkent!)</a:t>
            </a:r>
            <a:r>
              <a:rPr lang="hu-HU" dirty="0" smtClean="0"/>
              <a:t>, fizetési mérleg, külkereskedelmi mérleg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4284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://makronom.mandiner.hu/gallery/hetes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7920880" cy="50405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1187624" y="36330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Nettó reálbérek alakulása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942666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Problémák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hu-HU" dirty="0" smtClean="0"/>
              <a:t>Egészségügy, oktatás</a:t>
            </a:r>
          </a:p>
          <a:p>
            <a:r>
              <a:rPr lang="hu-HU" dirty="0" smtClean="0"/>
              <a:t>Versenyképesség romlása</a:t>
            </a:r>
          </a:p>
          <a:p>
            <a:r>
              <a:rPr lang="hu-HU" dirty="0" smtClean="0"/>
              <a:t>Korrupció</a:t>
            </a:r>
          </a:p>
          <a:p>
            <a:r>
              <a:rPr lang="hu-HU" dirty="0" smtClean="0"/>
              <a:t>Fenntartató növekedés?</a:t>
            </a:r>
          </a:p>
          <a:p>
            <a:r>
              <a:rPr lang="hu-HU" dirty="0" smtClean="0"/>
              <a:t>EU-s források nélküli növekedés?</a:t>
            </a:r>
          </a:p>
          <a:p>
            <a:r>
              <a:rPr lang="hu-HU" dirty="0" smtClean="0"/>
              <a:t>Más országokkal való összevetés</a:t>
            </a:r>
          </a:p>
          <a:p>
            <a:r>
              <a:rPr lang="hu-HU" dirty="0" smtClean="0"/>
              <a:t>Dolgozói szegénység</a:t>
            </a:r>
          </a:p>
          <a:p>
            <a:r>
              <a:rPr lang="hu-HU" dirty="0" smtClean="0"/>
              <a:t>Elvándorlás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678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/>
              <a:t>A 2002–2010 </a:t>
            </a:r>
            <a:r>
              <a:rPr lang="hu-HU" sz="2800" dirty="0" smtClean="0"/>
              <a:t>közötti </a:t>
            </a:r>
            <a:r>
              <a:rPr lang="hu-HU" sz="2800" dirty="0"/>
              <a:t>időszakban a </a:t>
            </a:r>
            <a:r>
              <a:rPr lang="hu-HU" sz="2800" dirty="0" smtClean="0"/>
              <a:t>fogyasztást</a:t>
            </a:r>
            <a:r>
              <a:rPr lang="hu-HU" sz="2800" dirty="0"/>
              <a:t> </a:t>
            </a:r>
            <a:r>
              <a:rPr lang="hu-HU" sz="2800" dirty="0" smtClean="0"/>
              <a:t>finanszírozta, még </a:t>
            </a:r>
            <a:r>
              <a:rPr lang="hu-HU" sz="2800" dirty="0"/>
              <a:t>a hetvenes é</a:t>
            </a:r>
            <a:r>
              <a:rPr lang="hu-HU" sz="2800" dirty="0" smtClean="0"/>
              <a:t>vekben tapasztaltnál</a:t>
            </a:r>
            <a:r>
              <a:rPr lang="hu-HU" sz="2800" dirty="0"/>
              <a:t> </a:t>
            </a:r>
            <a:r>
              <a:rPr lang="hu-HU" sz="2800" dirty="0" smtClean="0"/>
              <a:t>is </a:t>
            </a:r>
            <a:r>
              <a:rPr lang="hu-HU" sz="2800" dirty="0"/>
              <a:t>nagyobb </a:t>
            </a:r>
            <a:r>
              <a:rPr lang="hu-HU" sz="2800" dirty="0" smtClean="0"/>
              <a:t>mértékű külső eladósodás következett be.</a:t>
            </a:r>
          </a:p>
          <a:p>
            <a:r>
              <a:rPr lang="hu-HU" sz="2800" dirty="0" smtClean="0"/>
              <a:t>A</a:t>
            </a:r>
            <a:r>
              <a:rPr lang="hu-HU" sz="2800" dirty="0"/>
              <a:t> </a:t>
            </a:r>
            <a:r>
              <a:rPr lang="hu-HU" sz="2800" dirty="0" smtClean="0"/>
              <a:t>bruttó </a:t>
            </a:r>
            <a:r>
              <a:rPr lang="hu-HU" sz="2800" b="1" dirty="0" smtClean="0"/>
              <a:t>államadósság</a:t>
            </a:r>
            <a:r>
              <a:rPr lang="hu-HU" sz="2800" dirty="0" smtClean="0"/>
              <a:t> 25,4 százalékponttal növekedett, amin belül </a:t>
            </a:r>
            <a:r>
              <a:rPr lang="hu-HU" sz="2800" dirty="0"/>
              <a:t>a </a:t>
            </a:r>
            <a:r>
              <a:rPr lang="hu-HU" sz="2800" dirty="0" smtClean="0"/>
              <a:t>devizaadósság megnégyszereződött</a:t>
            </a:r>
            <a:r>
              <a:rPr lang="hu-HU" sz="2800" dirty="0"/>
              <a:t> </a:t>
            </a:r>
            <a:r>
              <a:rPr lang="hu-HU" sz="2800" dirty="0" smtClean="0"/>
              <a:t>(aránya </a:t>
            </a:r>
            <a:r>
              <a:rPr lang="hu-HU" sz="2800" dirty="0"/>
              <a:t>az </a:t>
            </a:r>
            <a:r>
              <a:rPr lang="hu-HU" sz="2800" dirty="0" smtClean="0"/>
              <a:t>adósságon belül </a:t>
            </a:r>
            <a:r>
              <a:rPr lang="hu-HU" sz="2800" dirty="0"/>
              <a:t>25-ről </a:t>
            </a:r>
            <a:r>
              <a:rPr lang="hu-HU" sz="2800" dirty="0" smtClean="0"/>
              <a:t>48 %-ra </a:t>
            </a:r>
            <a:r>
              <a:rPr lang="hu-HU" sz="2800" dirty="0"/>
              <a:t>emelkedett</a:t>
            </a:r>
            <a:r>
              <a:rPr lang="hu-HU" sz="2800" dirty="0" smtClean="0"/>
              <a:t>)</a:t>
            </a:r>
          </a:p>
          <a:p>
            <a:r>
              <a:rPr lang="hu-HU" sz="2800" dirty="0" smtClean="0"/>
              <a:t>A  </a:t>
            </a:r>
            <a:r>
              <a:rPr lang="hu-HU" sz="2800" b="1" dirty="0" smtClean="0"/>
              <a:t>lakossági hitelállomány</a:t>
            </a:r>
            <a:r>
              <a:rPr lang="hu-HU" sz="2800" b="1" dirty="0"/>
              <a:t> </a:t>
            </a:r>
            <a:r>
              <a:rPr lang="hu-HU" sz="2800" dirty="0" smtClean="0"/>
              <a:t>pedig </a:t>
            </a:r>
            <a:r>
              <a:rPr lang="hu-HU" sz="2800" dirty="0"/>
              <a:t>30 </a:t>
            </a:r>
            <a:r>
              <a:rPr lang="hu-HU" sz="2800" dirty="0" smtClean="0"/>
              <a:t>százalékponttal nőtt</a:t>
            </a:r>
            <a:r>
              <a:rPr lang="hu-HU" sz="2800" dirty="0"/>
              <a:t> </a:t>
            </a:r>
            <a:r>
              <a:rPr lang="hu-HU" sz="2800" dirty="0" smtClean="0"/>
              <a:t>a devizahiteleknek </a:t>
            </a:r>
            <a:r>
              <a:rPr lang="hu-HU" sz="2800" dirty="0"/>
              <a:t>é</a:t>
            </a:r>
            <a:r>
              <a:rPr lang="hu-HU" sz="2800" dirty="0" smtClean="0"/>
              <a:t>s </a:t>
            </a:r>
            <a:r>
              <a:rPr lang="hu-HU" sz="2800" dirty="0"/>
              <a:t>az </a:t>
            </a:r>
            <a:r>
              <a:rPr lang="hu-HU" sz="2800" dirty="0" smtClean="0"/>
              <a:t>árfolyamveszteségnek köszönhetően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051729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d3knx7v8i1y46b.cloudfront.net/2018/03/ferke7-730x3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064896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683568" y="18864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/>
              <a:t>Az az EU-s források hatása a magyar GDP alakulására (2006-os árakon)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116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hu-HU" dirty="0" smtClean="0"/>
              <a:t>Foglalkoztatás munkanélküliség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112568"/>
          </a:xfrm>
        </p:spPr>
        <p:txBody>
          <a:bodyPr/>
          <a:lstStyle/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számok „kicsit” rózsaszínűbb világot </a:t>
            </a:r>
            <a:r>
              <a:rPr lang="hu-HU" dirty="0" smtClean="0"/>
              <a:t>mutatnak!</a:t>
            </a:r>
          </a:p>
          <a:p>
            <a:r>
              <a:rPr lang="hu-HU" dirty="0"/>
              <a:t>K</a:t>
            </a:r>
            <a:r>
              <a:rPr lang="hu-HU" dirty="0" smtClean="0"/>
              <a:t>özfoglalkoztatottak</a:t>
            </a:r>
            <a:r>
              <a:rPr lang="hu-HU" dirty="0"/>
              <a:t>, valamint a külföldi telephelyen dolgozók is foglalkoztatottnak minősülnek a foglalkoztatási statisztika </a:t>
            </a:r>
            <a:r>
              <a:rPr lang="hu-HU" dirty="0" smtClean="0"/>
              <a:t>szerint</a:t>
            </a:r>
          </a:p>
          <a:p>
            <a:r>
              <a:rPr lang="hu-HU" dirty="0" smtClean="0"/>
              <a:t>Ha nem </a:t>
            </a:r>
            <a:r>
              <a:rPr lang="hu-HU" dirty="0"/>
              <a:t>számoljuk, akkor alacsonyabb a foglalkoztatottsági és magasabb a munkanélküliségi </a:t>
            </a:r>
            <a:r>
              <a:rPr lang="hu-HU" dirty="0" smtClean="0"/>
              <a:t>ráta.</a:t>
            </a:r>
          </a:p>
          <a:p>
            <a:r>
              <a:rPr lang="hu-HU" dirty="0" smtClean="0"/>
              <a:t>Az </a:t>
            </a:r>
            <a:r>
              <a:rPr lang="hu-HU" dirty="0"/>
              <a:t>így </a:t>
            </a:r>
            <a:r>
              <a:rPr lang="hu-HU" dirty="0" smtClean="0"/>
              <a:t>számolt</a:t>
            </a:r>
            <a:r>
              <a:rPr lang="hu-HU" dirty="0"/>
              <a:t>, </a:t>
            </a:r>
            <a:r>
              <a:rPr lang="hu-HU" dirty="0" smtClean="0"/>
              <a:t>ún. </a:t>
            </a:r>
            <a:r>
              <a:rPr lang="hu-HU" dirty="0"/>
              <a:t>korrigált munkanélküliségi ráta 2017-ben 7 százalék felett volt.</a:t>
            </a:r>
          </a:p>
        </p:txBody>
      </p:sp>
    </p:spTree>
    <p:extLst>
      <p:ext uri="{BB962C8B-B14F-4D97-AF65-F5344CB8AC3E}">
        <p14:creationId xmlns:p14="http://schemas.microsoft.com/office/powerpoint/2010/main" val="2047580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d3knx7v8i1y46b.cloudfront.net/2018/03/ferke10-730x46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992888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06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d3knx7v8i1y46b.cloudfront.net/2018/03/ferke11-730x4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76864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735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/>
          </p:nvPr>
        </p:nvGraphicFramePr>
        <p:xfrm>
          <a:off x="467544" y="332656"/>
          <a:ext cx="8208912" cy="5932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456"/>
                <a:gridCol w="2218881"/>
                <a:gridCol w="1885575"/>
              </a:tblGrid>
              <a:tr h="7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2017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Magyarország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EU (28) átlag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76200" marB="76200" anchor="ctr"/>
                </a:tc>
              </a:tr>
              <a:tr h="7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Gazdasági növekedés*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3,9%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2,5%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76200" marB="76200" anchor="ctr"/>
                </a:tc>
              </a:tr>
              <a:tr h="7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Infláció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2,4%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1,7%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76200" marB="76200" anchor="ctr"/>
                </a:tc>
              </a:tr>
              <a:tr h="7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Munkanélküliségi ráta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4,175%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7,7%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76200" marB="76200" anchor="ctr"/>
                </a:tc>
              </a:tr>
              <a:tr h="7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Foglalkoztatottsági ráta (2016)**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71,5%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71,1%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76200" marB="76200" anchor="ctr"/>
                </a:tc>
              </a:tr>
              <a:tr h="7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Államháztartási hiány (2016)***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-1,9%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-1,7%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76200" marB="76200" anchor="ctr"/>
                </a:tc>
              </a:tr>
              <a:tr h="78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Államadósság (2016)***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73,9%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</a:rPr>
                        <a:t>83,2%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76200" marB="762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627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d3knx7v8i1y46b.cloudfront.net/2018/03/ferke8-730x43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992888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417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nwmgroups.hu/s/img/i/1911/20191114gdp.jpg?w=600&amp;h=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4976" cy="636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27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.nwmgroups.hu/s/img/i/1911/20191114gdp-novekedes.jpg?w=298&amp;h=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280920" cy="580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23528" y="4462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/>
              <a:t>A legnagyobb GDP-növekedést felmutató országok az Európai Unióban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0947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d3knx7v8i1y46b.cloudfront.net/2018/04/image8-730x59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08912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937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d3knx7v8i1y46b.cloudfront.net/2018/04/image20-730x36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064896" cy="5760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99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külső egyensúly problémája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2009-re </a:t>
            </a:r>
            <a:r>
              <a:rPr lang="hu-HU" sz="2800" dirty="0"/>
              <a:t>az </a:t>
            </a:r>
            <a:r>
              <a:rPr lang="hu-HU" sz="2800" b="1" dirty="0" smtClean="0"/>
              <a:t>ország</a:t>
            </a:r>
            <a:r>
              <a:rPr lang="hu-HU" sz="2800" dirty="0" smtClean="0"/>
              <a:t> </a:t>
            </a:r>
            <a:r>
              <a:rPr lang="hu-HU" sz="2800" dirty="0"/>
              <a:t>teljes </a:t>
            </a:r>
            <a:r>
              <a:rPr lang="hu-HU" sz="2800" dirty="0" smtClean="0"/>
              <a:t>nettó külső</a:t>
            </a:r>
            <a:r>
              <a:rPr lang="hu-HU" sz="2800" dirty="0"/>
              <a:t> </a:t>
            </a:r>
            <a:r>
              <a:rPr lang="hu-HU" sz="2800" dirty="0" smtClean="0"/>
              <a:t>tartozása (</a:t>
            </a:r>
            <a:r>
              <a:rPr lang="hu-HU" sz="2800" dirty="0"/>
              <a:t>á</a:t>
            </a:r>
            <a:r>
              <a:rPr lang="hu-HU" sz="2800" dirty="0" smtClean="0"/>
              <a:t>llam</a:t>
            </a:r>
            <a:r>
              <a:rPr lang="hu-HU" sz="2800" dirty="0"/>
              <a:t>, </a:t>
            </a:r>
            <a:r>
              <a:rPr lang="hu-HU" sz="2800" dirty="0" smtClean="0"/>
              <a:t>lakosság</a:t>
            </a:r>
            <a:r>
              <a:rPr lang="hu-HU" sz="2800" dirty="0"/>
              <a:t>, </a:t>
            </a:r>
            <a:r>
              <a:rPr lang="hu-HU" sz="2800" dirty="0" smtClean="0"/>
              <a:t>vállalatok</a:t>
            </a:r>
            <a:r>
              <a:rPr lang="hu-HU" sz="2800" dirty="0"/>
              <a:t>) </a:t>
            </a:r>
            <a:r>
              <a:rPr lang="hu-HU" sz="2800" dirty="0" smtClean="0"/>
              <a:t>meghaladta </a:t>
            </a:r>
            <a:r>
              <a:rPr lang="en-US" sz="2800" dirty="0" smtClean="0"/>
              <a:t>a </a:t>
            </a:r>
            <a:r>
              <a:rPr lang="en-US" sz="2800" dirty="0"/>
              <a:t>130 milliard </a:t>
            </a:r>
            <a:r>
              <a:rPr lang="en-US" sz="2800" dirty="0" smtClean="0"/>
              <a:t>doll</a:t>
            </a:r>
            <a:r>
              <a:rPr lang="hu-HU" sz="2800" dirty="0" smtClean="0"/>
              <a:t>á</a:t>
            </a:r>
            <a:r>
              <a:rPr lang="en-US" sz="2800" dirty="0" err="1" smtClean="0"/>
              <a:t>rt</a:t>
            </a:r>
            <a:endParaRPr lang="hu-HU" sz="2800" dirty="0"/>
          </a:p>
          <a:p>
            <a:r>
              <a:rPr lang="hu-HU" sz="2800" dirty="0" smtClean="0"/>
              <a:t>Ez </a:t>
            </a:r>
            <a:r>
              <a:rPr lang="sv-SE" sz="2800" dirty="0" smtClean="0"/>
              <a:t>ut</a:t>
            </a:r>
            <a:r>
              <a:rPr lang="hu-HU" sz="2800" dirty="0" smtClean="0"/>
              <a:t>á</a:t>
            </a:r>
            <a:r>
              <a:rPr lang="sv-SE" sz="2800" dirty="0" smtClean="0"/>
              <a:t>n </a:t>
            </a:r>
            <a:r>
              <a:rPr lang="sv-SE" sz="2800" dirty="0"/>
              <a:t>az </a:t>
            </a:r>
            <a:r>
              <a:rPr lang="sv-SE" sz="2800" dirty="0" smtClean="0"/>
              <a:t>orsz</a:t>
            </a:r>
            <a:r>
              <a:rPr lang="hu-HU" sz="2800" dirty="0" smtClean="0"/>
              <a:t>á</a:t>
            </a:r>
            <a:r>
              <a:rPr lang="sv-SE" sz="2800" dirty="0" smtClean="0"/>
              <a:t>g </a:t>
            </a:r>
            <a:r>
              <a:rPr lang="sv-SE" sz="2800" dirty="0"/>
              <a:t>folyamatosan </a:t>
            </a:r>
            <a:r>
              <a:rPr lang="hu-HU" sz="2800" dirty="0" smtClean="0"/>
              <a:t>fizet </a:t>
            </a:r>
            <a:r>
              <a:rPr lang="hu-HU" sz="2800" dirty="0"/>
              <a:t>kamat é</a:t>
            </a:r>
            <a:r>
              <a:rPr lang="hu-HU" sz="2800" dirty="0" smtClean="0"/>
              <a:t>s osztalékjövedelmet</a:t>
            </a:r>
          </a:p>
          <a:p>
            <a:r>
              <a:rPr lang="hu-HU" sz="2800" dirty="0"/>
              <a:t>Amennyiben </a:t>
            </a:r>
            <a:r>
              <a:rPr lang="hu-HU" sz="2800" dirty="0" smtClean="0"/>
              <a:t>olyan vállalkozások</a:t>
            </a:r>
            <a:r>
              <a:rPr lang="hu-HU" sz="2800" dirty="0"/>
              <a:t> </a:t>
            </a:r>
            <a:r>
              <a:rPr lang="hu-HU" sz="2800" dirty="0" smtClean="0"/>
              <a:t>jövedelme áramlik </a:t>
            </a:r>
            <a:r>
              <a:rPr lang="hu-HU" sz="2800" dirty="0"/>
              <a:t>ki, amelyek az </a:t>
            </a:r>
            <a:r>
              <a:rPr lang="hu-HU" sz="2800" dirty="0" smtClean="0"/>
              <a:t>exporttal megteremtik ennek a fedezetét, az nem generál egyensúlytalanságot</a:t>
            </a:r>
            <a:r>
              <a:rPr lang="hu-HU" sz="2800" dirty="0"/>
              <a:t>, </a:t>
            </a:r>
            <a:r>
              <a:rPr lang="hu-HU" sz="2800" dirty="0" smtClean="0"/>
              <a:t>de a hazai piacra termelő </a:t>
            </a:r>
            <a:r>
              <a:rPr lang="hu-HU" sz="2800" dirty="0" err="1"/>
              <a:t>oligopol</a:t>
            </a:r>
            <a:r>
              <a:rPr lang="hu-HU" sz="2800" dirty="0"/>
              <a:t> é</a:t>
            </a:r>
            <a:r>
              <a:rPr lang="hu-HU" sz="2800" dirty="0" smtClean="0"/>
              <a:t>s </a:t>
            </a:r>
            <a:r>
              <a:rPr lang="hu-HU" sz="2800" dirty="0"/>
              <a:t>monopol </a:t>
            </a:r>
            <a:r>
              <a:rPr lang="hu-HU" sz="2800" dirty="0" smtClean="0"/>
              <a:t>piacokon működő vállalkozások igen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906875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3knx7v8i1y46b.cloudfront.net/2018/04/image21-730x4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3850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580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. Ã¡bra: Mennyit kÃ¶zeledtÃ¼nk azÂ EU Ã¡tlagÃ¡hoz? (Az egy fÅre jutÃ³ GDP vÃ¡sÃ¡rlÃ³erÅ-paritÃ¡son mÃ©rve azÂ EU Ã¡tlagÃ¡ban, %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922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d3knx7v8i1y46b.cloudfront.net/2018/04/image9-730x45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92888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246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d3knx7v8i1y46b.cloudfront.net/2018/04/image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24936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01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6" y="476672"/>
            <a:ext cx="8659073" cy="54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7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sz="3600" b="1" dirty="0"/>
              <a:t>Előzmények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hu-HU" dirty="0" smtClean="0"/>
              <a:t>Magyarországon </a:t>
            </a:r>
            <a:r>
              <a:rPr lang="hu-HU" dirty="0"/>
              <a:t>megszűnt a </a:t>
            </a:r>
            <a:r>
              <a:rPr lang="hu-HU" dirty="0" smtClean="0"/>
              <a:t>munkahelyek 30 %-a</a:t>
            </a:r>
            <a:r>
              <a:rPr lang="hu-HU" dirty="0"/>
              <a:t>, </a:t>
            </a:r>
            <a:r>
              <a:rPr lang="hu-HU" dirty="0" smtClean="0"/>
              <a:t>míg Lengyelországban </a:t>
            </a:r>
            <a:r>
              <a:rPr lang="pl-PL" dirty="0" smtClean="0"/>
              <a:t>20 </a:t>
            </a:r>
            <a:r>
              <a:rPr lang="pl-PL" dirty="0"/>
              <a:t>é</a:t>
            </a:r>
            <a:r>
              <a:rPr lang="pl-PL" dirty="0" smtClean="0"/>
              <a:t>s Csehországban csupán </a:t>
            </a:r>
            <a:r>
              <a:rPr lang="pl-PL" dirty="0"/>
              <a:t>a 10 </a:t>
            </a:r>
            <a:r>
              <a:rPr lang="pl-PL" dirty="0" smtClean="0"/>
              <a:t>százaleka.</a:t>
            </a:r>
          </a:p>
          <a:p>
            <a:r>
              <a:rPr lang="pl-PL" dirty="0" smtClean="0"/>
              <a:t>Nagymértékű inaktivitás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181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Duális gazdaság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Fejlett termelékeny külföldi és fejletlen hazai szektor</a:t>
            </a:r>
          </a:p>
          <a:p>
            <a:r>
              <a:rPr lang="hu-HU" dirty="0" smtClean="0"/>
              <a:t>Míg </a:t>
            </a:r>
            <a:r>
              <a:rPr lang="hu-HU" dirty="0"/>
              <a:t>a </a:t>
            </a:r>
            <a:r>
              <a:rPr lang="hu-HU" dirty="0" smtClean="0"/>
              <a:t>külföldi tulajdon vállalatok </a:t>
            </a:r>
            <a:r>
              <a:rPr lang="hu-HU" dirty="0"/>
              <a:t>teljes </a:t>
            </a:r>
            <a:r>
              <a:rPr lang="hu-HU" dirty="0" smtClean="0"/>
              <a:t>adóterhelése 10–18 % addig </a:t>
            </a:r>
            <a:r>
              <a:rPr lang="hu-HU" dirty="0"/>
              <a:t>a hazai </a:t>
            </a:r>
            <a:r>
              <a:rPr lang="hu-HU" dirty="0" smtClean="0"/>
              <a:t>vállalkozásoké</a:t>
            </a:r>
            <a:r>
              <a:rPr lang="hu-HU" dirty="0"/>
              <a:t> </a:t>
            </a:r>
            <a:r>
              <a:rPr lang="hu-HU" dirty="0" smtClean="0"/>
              <a:t>57,5 %</a:t>
            </a:r>
          </a:p>
          <a:p>
            <a:r>
              <a:rPr lang="hu-HU" dirty="0" smtClean="0"/>
              <a:t>Jelentős jövedelemkiáramlás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379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ldr-jovedelemaramlas-1080p_grf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22" y="476672"/>
            <a:ext cx="870496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57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ldr-jovedelemaramlas-1080p_grf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5" y="908720"/>
            <a:ext cx="88329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8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Magyarországot a </a:t>
            </a:r>
            <a:r>
              <a:rPr lang="hu-HU" dirty="0" smtClean="0"/>
              <a:t>2008-as világgazdasági </a:t>
            </a:r>
            <a:r>
              <a:rPr lang="hu-HU" dirty="0"/>
              <a:t>válság már súlyosan legyengült gazdasági állapotban érte</a:t>
            </a:r>
            <a:r>
              <a:rPr lang="hu-HU" dirty="0" smtClean="0"/>
              <a:t>.</a:t>
            </a:r>
          </a:p>
          <a:p>
            <a:r>
              <a:rPr lang="hu-HU" dirty="0" smtClean="0"/>
              <a:t>Sokkal jelentősebb visszaesés, mint például a régióban</a:t>
            </a:r>
          </a:p>
          <a:p>
            <a:r>
              <a:rPr lang="hu-HU" dirty="0" smtClean="0"/>
              <a:t>→ IMF hitel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2079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4216</TotalTime>
  <Words>511</Words>
  <Application>Microsoft Office PowerPoint</Application>
  <PresentationFormat>Diavetítés a képernyőre (4:3 oldalarány)</PresentationFormat>
  <Paragraphs>90</Paragraphs>
  <Slides>33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Office-téma</vt:lpstr>
      <vt:lpstr>Gazdaságpolitika 17. ea. </vt:lpstr>
      <vt:lpstr>Előzmények</vt:lpstr>
      <vt:lpstr>A külső egyensúly problémája</vt:lpstr>
      <vt:lpstr>PowerPoint bemutató</vt:lpstr>
      <vt:lpstr>Előzmények</vt:lpstr>
      <vt:lpstr>Duális gazdaság</vt:lpstr>
      <vt:lpstr>PowerPoint bemutató</vt:lpstr>
      <vt:lpstr>PowerPoint bemutató</vt:lpstr>
      <vt:lpstr>Következmények</vt:lpstr>
      <vt:lpstr>PowerPoint bemutató</vt:lpstr>
      <vt:lpstr>Kezdeti intézkedések</vt:lpstr>
      <vt:lpstr>További intézkedések</vt:lpstr>
      <vt:lpstr>PowerPoint bemutató</vt:lpstr>
      <vt:lpstr>Monetáris politika</vt:lpstr>
      <vt:lpstr>PowerPoint bemutató</vt:lpstr>
      <vt:lpstr>PowerPoint bemutató</vt:lpstr>
      <vt:lpstr>Eredmények</vt:lpstr>
      <vt:lpstr>PowerPoint bemutató</vt:lpstr>
      <vt:lpstr>Problémák</vt:lpstr>
      <vt:lpstr>PowerPoint bemutató</vt:lpstr>
      <vt:lpstr>Foglalkoztatás munkanélküliség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kgt</dc:creator>
  <cp:lastModifiedBy>Kgt</cp:lastModifiedBy>
  <cp:revision>186</cp:revision>
  <cp:lastPrinted>2018-11-14T10:53:41Z</cp:lastPrinted>
  <dcterms:created xsi:type="dcterms:W3CDTF">2011-12-06T13:04:46Z</dcterms:created>
  <dcterms:modified xsi:type="dcterms:W3CDTF">2019-11-28T10:55:30Z</dcterms:modified>
</cp:coreProperties>
</file>